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433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34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Mining Sector Opportunity: Gabon Market Entry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assessment for H.B. Fuller's entry into Gabon's rapidly expanding mining sector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019" y="576501"/>
            <a:ext cx="8631912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Roadmap for Market Entry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24019" y="1670804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9" y="1999536"/>
            <a:ext cx="4256246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4019" y="2148602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Outreach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24019" y="2612827"/>
            <a:ext cx="4256246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 procurement, operations, and maintenance leaders at priority mining operators. Leverage existing networks and industry connections.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187077" y="1670804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077" y="1999536"/>
            <a:ext cx="4256246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87077" y="2148602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Pilot Projects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187077" y="2612827"/>
            <a:ext cx="4256246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technical demonstrations and proof-of-concept trials. Focus on high-impact applications with measurable ROI.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9650135" y="1670804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135" y="1999536"/>
            <a:ext cx="4256246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50135" y="2148602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Value Proposition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650135" y="2612827"/>
            <a:ext cx="4256246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 ROI-focused proposals emphasizing downtime reduction, maintenance savings, and asset life extension.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24019" y="4298752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19" y="4606885"/>
            <a:ext cx="6487716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4019" y="4776549"/>
            <a:ext cx="27386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Partnerships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24019" y="5240774"/>
            <a:ext cx="6487716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long-term supply agreements and preventive maintenance programs. Develop customized solution packages.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418546" y="4298752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6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546" y="4627483"/>
            <a:ext cx="6487835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18546" y="4776549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Ongoing Support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7418546" y="5240774"/>
            <a:ext cx="6487835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continuous technical training, compliance consulting, and performance optimization to ensure client success.</a:t>
            </a: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724019" y="6683623"/>
            <a:ext cx="13182362" cy="33457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24" name="Text 17"/>
          <p:cNvSpPr/>
          <p:nvPr/>
        </p:nvSpPr>
        <p:spPr>
          <a:xfrm>
            <a:off x="724019" y="6990993"/>
            <a:ext cx="1318236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Recommendation: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Immediate action to secure pilot projects with Eramet Comilog and Nouvelle Gabon Mining will establish market presence and demonstrate competitive advantage in Gabon's high-growth mining sector.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923" y="729258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Overview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20923" y="1150382"/>
            <a:ext cx="11065550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Opportunity in a High-Growth Market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720923" y="2322314"/>
            <a:ext cx="6343055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Gabon's mining sector is experiencing unprecedented growth, positioned to become a cornerstone of the nation's economy. As the world's third-largest manganese producer, the country is rapidly expanding into iron ore, potash, and gold extraction.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0923" y="4155519"/>
            <a:ext cx="6343055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government backing and substantial foreign investment, the sector is projected to grow from 6% to </a:t>
            </a: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25% of GDP by 2030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This expansion creates significant demand for industrial solutions that enhance operational efficiency and ensure compliance.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74042" y="2471618"/>
            <a:ext cx="3042761" cy="679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7.5M</a:t>
            </a:r>
            <a:endParaRPr lang="en-US" sz="5350" dirty="0"/>
          </a:p>
        </p:txBody>
      </p:sp>
      <p:sp>
        <p:nvSpPr>
          <p:cNvPr id="7" name="Text 5"/>
          <p:cNvSpPr/>
          <p:nvPr/>
        </p:nvSpPr>
        <p:spPr>
          <a:xfrm>
            <a:off x="7740253" y="3408759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Tonnes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74042" y="3953470"/>
            <a:ext cx="3042761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 production in 2024, up 10.7% year-over-year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874216" y="2471618"/>
            <a:ext cx="3042880" cy="679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$1B+</a:t>
            </a:r>
            <a:endParaRPr lang="en-US" sz="5350" dirty="0"/>
          </a:p>
        </p:txBody>
      </p:sp>
      <p:sp>
        <p:nvSpPr>
          <p:cNvPr id="10" name="Text 8"/>
          <p:cNvSpPr/>
          <p:nvPr/>
        </p:nvSpPr>
        <p:spPr>
          <a:xfrm>
            <a:off x="11040547" y="3408759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0874216" y="3953470"/>
            <a:ext cx="304288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 export value driving sector growth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224129" y="5127546"/>
            <a:ext cx="3042761" cy="679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25%</a:t>
            </a:r>
            <a:endParaRPr lang="en-US" sz="5350" dirty="0"/>
          </a:p>
        </p:txBody>
      </p:sp>
      <p:sp>
        <p:nvSpPr>
          <p:cNvPr id="13" name="Text 11"/>
          <p:cNvSpPr/>
          <p:nvPr/>
        </p:nvSpPr>
        <p:spPr>
          <a:xfrm>
            <a:off x="9390340" y="6064687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GDP Target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224129" y="6609398"/>
            <a:ext cx="3042761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Projected mining contribution by 2030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177" y="661392"/>
            <a:ext cx="7756446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Landscape: Minerals &amp; Production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180177" y="2262664"/>
            <a:ext cx="3779163" cy="2442210"/>
          </a:xfrm>
          <a:prstGeom prst="roundRect">
            <a:avLst>
              <a:gd name="adj" fmla="val 121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5917" y="2468404"/>
            <a:ext cx="260818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Primary Focus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385917" y="2913221"/>
            <a:ext cx="3367683" cy="1585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remains the dominant mineral, critical for steel production and emerging EV battery markets, establishing Gabon as a key global supplier.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460" y="2262664"/>
            <a:ext cx="3779163" cy="2442210"/>
          </a:xfrm>
          <a:prstGeom prst="roundRect">
            <a:avLst>
              <a:gd name="adj" fmla="val 121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3200" y="2468404"/>
            <a:ext cx="260818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Growth Sectors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63200" y="2913221"/>
            <a:ext cx="3367683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 ore and potash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projects are rapidly scaling, with major investments from international operators driving diversification.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0177" y="4902994"/>
            <a:ext cx="7756446" cy="1490663"/>
          </a:xfrm>
          <a:prstGeom prst="roundRect">
            <a:avLst>
              <a:gd name="adj" fmla="val 1994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85917" y="5108734"/>
            <a:ext cx="260818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Emerging Resources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385917" y="5553551"/>
            <a:ext cx="7344966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Gold, copper, uranium, and bauxite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present additional opportunities as exploration and development activities intensify.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180177" y="6616660"/>
            <a:ext cx="7756446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mineral production reached 15.2 million tonnes in 2024, with Gabon ranking 64th globally. The government's strategic push for sector expansion creates a favorable environment for industrial solution providers.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5199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Mining Operators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9797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targets across large-scale operations and emerging projects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488406"/>
            <a:ext cx="13113782" cy="4989195"/>
          </a:xfrm>
          <a:prstGeom prst="roundRect">
            <a:avLst>
              <a:gd name="adj" fmla="val 65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496026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742" y="2633543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Company/Project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916091" y="2633543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Mineral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35704" y="2633543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155317" y="2633543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Status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929" y="3117771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742" y="3255288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Eramet Comilog (Moanda)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4916091" y="3255288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35704" y="3255288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0155317" y="3255288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5929" y="373951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82742" y="3877032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Nouvelle Gabon Mining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4916091" y="3877032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35704" y="3877032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0155317" y="3877032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5929" y="4361259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82742" y="4498777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Baniaka Iron Ore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4916091" y="4498777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 ore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35704" y="4498777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0155317" y="4498777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65929" y="4983004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82742" y="5120521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Belinga Iron Ore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4916091" y="5120521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 ore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7535704" y="5120521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10155317" y="5120521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</a:t>
            </a:r>
            <a:endParaRPr lang="en-US" sz="1700" dirty="0"/>
          </a:p>
        </p:txBody>
      </p:sp>
      <p:sp>
        <p:nvSpPr>
          <p:cNvPr id="30" name="Shape 28"/>
          <p:cNvSpPr/>
          <p:nvPr/>
        </p:nvSpPr>
        <p:spPr>
          <a:xfrm>
            <a:off x="765929" y="5604748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82742" y="5742265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Banio Potash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4916091" y="5742265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Potash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7535704" y="5742265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700" dirty="0"/>
          </a:p>
        </p:txBody>
      </p:sp>
      <p:sp>
        <p:nvSpPr>
          <p:cNvPr id="34" name="Text 32"/>
          <p:cNvSpPr/>
          <p:nvPr/>
        </p:nvSpPr>
        <p:spPr>
          <a:xfrm>
            <a:off x="10155317" y="5742265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Advancing</a:t>
            </a:r>
            <a:endParaRPr lang="en-US" sz="1700" dirty="0"/>
          </a:p>
        </p:txBody>
      </p:sp>
      <p:sp>
        <p:nvSpPr>
          <p:cNvPr id="35" name="Shape 33"/>
          <p:cNvSpPr/>
          <p:nvPr/>
        </p:nvSpPr>
        <p:spPr>
          <a:xfrm>
            <a:off x="765929" y="622649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82742" y="6364010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MOIL (India)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4916091" y="6364010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Manganese</a:t>
            </a:r>
            <a:endParaRPr lang="en-US" sz="1700" dirty="0"/>
          </a:p>
        </p:txBody>
      </p:sp>
      <p:sp>
        <p:nvSpPr>
          <p:cNvPr id="38" name="Text 36"/>
          <p:cNvSpPr/>
          <p:nvPr/>
        </p:nvSpPr>
        <p:spPr>
          <a:xfrm>
            <a:off x="7535704" y="6364010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700" dirty="0"/>
          </a:p>
        </p:txBody>
      </p:sp>
      <p:sp>
        <p:nvSpPr>
          <p:cNvPr id="39" name="Text 37"/>
          <p:cNvSpPr/>
          <p:nvPr/>
        </p:nvSpPr>
        <p:spPr>
          <a:xfrm>
            <a:off x="10155317" y="6364010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Negotiations</a:t>
            </a:r>
            <a:endParaRPr lang="en-US" sz="1700" dirty="0"/>
          </a:p>
        </p:txBody>
      </p:sp>
      <p:sp>
        <p:nvSpPr>
          <p:cNvPr id="40" name="Shape 38"/>
          <p:cNvSpPr/>
          <p:nvPr/>
        </p:nvSpPr>
        <p:spPr>
          <a:xfrm>
            <a:off x="765929" y="6848237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982742" y="6985754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Menar (South Africa)</a:t>
            </a:r>
            <a:endParaRPr lang="en-US" sz="1700" dirty="0"/>
          </a:p>
        </p:txBody>
      </p:sp>
      <p:sp>
        <p:nvSpPr>
          <p:cNvPr id="42" name="Text 40"/>
          <p:cNvSpPr/>
          <p:nvPr/>
        </p:nvSpPr>
        <p:spPr>
          <a:xfrm>
            <a:off x="4916091" y="6985754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Iron ore</a:t>
            </a:r>
            <a:endParaRPr lang="en-US" sz="1700" dirty="0"/>
          </a:p>
        </p:txBody>
      </p:sp>
      <p:sp>
        <p:nvSpPr>
          <p:cNvPr id="43" name="Text 41"/>
          <p:cNvSpPr/>
          <p:nvPr/>
        </p:nvSpPr>
        <p:spPr>
          <a:xfrm>
            <a:off x="7535704" y="6985754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700" dirty="0"/>
          </a:p>
        </p:txBody>
      </p:sp>
      <p:sp>
        <p:nvSpPr>
          <p:cNvPr id="44" name="Text 42"/>
          <p:cNvSpPr/>
          <p:nvPr/>
        </p:nvSpPr>
        <p:spPr>
          <a:xfrm>
            <a:off x="10155317" y="6985754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Negotiations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" y="479703"/>
            <a:ext cx="6217325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Critical Operational Challenges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08528" y="1312307"/>
            <a:ext cx="7926943" cy="1618059"/>
          </a:xfrm>
          <a:prstGeom prst="roundRect">
            <a:avLst>
              <a:gd name="adj" fmla="val 6781"/>
            </a:avLst>
          </a:prstGeom>
          <a:solidFill>
            <a:srgbClr val="FFFFFF"/>
          </a:solidFill>
          <a:ln w="22860">
            <a:solidFill>
              <a:srgbClr val="8448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5668" y="1312307"/>
            <a:ext cx="91440" cy="1618059"/>
          </a:xfrm>
          <a:prstGeom prst="roundRect">
            <a:avLst>
              <a:gd name="adj" fmla="val 285245"/>
            </a:avLst>
          </a:prstGeom>
          <a:solidFill>
            <a:srgbClr val="84482D"/>
          </a:solidFill>
          <a:ln/>
        </p:spPr>
      </p:sp>
      <p:sp>
        <p:nvSpPr>
          <p:cNvPr id="6" name="Text 3"/>
          <p:cNvSpPr/>
          <p:nvPr/>
        </p:nvSpPr>
        <p:spPr>
          <a:xfrm>
            <a:off x="873800" y="1508998"/>
            <a:ext cx="2650927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Equipment &amp; Maintenance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73800" y="1899285"/>
            <a:ext cx="7464981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Heavy wear on machinery, conveyor belt failures, and pipeline leaks lead to costly downtime. Ore processing inefficiencies and frequent maintenance cycles strain operational budgets.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8528" y="3104198"/>
            <a:ext cx="7926943" cy="1339929"/>
          </a:xfrm>
          <a:prstGeom prst="roundRect">
            <a:avLst>
              <a:gd name="adj" fmla="val 8189"/>
            </a:avLst>
          </a:prstGeom>
          <a:solidFill>
            <a:srgbClr val="FFFFFF"/>
          </a:solidFill>
          <a:ln w="22860">
            <a:solidFill>
              <a:srgbClr val="84482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85668" y="3104198"/>
            <a:ext cx="91440" cy="1339929"/>
          </a:xfrm>
          <a:prstGeom prst="roundRect">
            <a:avLst>
              <a:gd name="adj" fmla="val 285245"/>
            </a:avLst>
          </a:prstGeom>
          <a:solidFill>
            <a:srgbClr val="84482D"/>
          </a:solidFill>
          <a:ln/>
        </p:spPr>
      </p:sp>
      <p:sp>
        <p:nvSpPr>
          <p:cNvPr id="10" name="Text 7"/>
          <p:cNvSpPr/>
          <p:nvPr/>
        </p:nvSpPr>
        <p:spPr>
          <a:xfrm>
            <a:off x="873800" y="3300889"/>
            <a:ext cx="264044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Infrastructure Limitations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873800" y="3691176"/>
            <a:ext cx="7464981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energy supply, inadequate railway capacity, and maintenance delays create bottlenecks. Off-grid operations drive up costs and complicate logistics.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8528" y="4617958"/>
            <a:ext cx="7926943" cy="1339929"/>
          </a:xfrm>
          <a:prstGeom prst="roundRect">
            <a:avLst>
              <a:gd name="adj" fmla="val 8189"/>
            </a:avLst>
          </a:prstGeom>
          <a:solidFill>
            <a:srgbClr val="FFFFFF"/>
          </a:solidFill>
          <a:ln w="22860">
            <a:solidFill>
              <a:srgbClr val="84482D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85668" y="4617958"/>
            <a:ext cx="91440" cy="1339929"/>
          </a:xfrm>
          <a:prstGeom prst="roundRect">
            <a:avLst>
              <a:gd name="adj" fmla="val 285245"/>
            </a:avLst>
          </a:prstGeom>
          <a:solidFill>
            <a:srgbClr val="84482D"/>
          </a:solidFill>
          <a:ln/>
        </p:spPr>
      </p:sp>
      <p:sp>
        <p:nvSpPr>
          <p:cNvPr id="14" name="Text 11"/>
          <p:cNvSpPr/>
          <p:nvPr/>
        </p:nvSpPr>
        <p:spPr>
          <a:xfrm>
            <a:off x="873800" y="4814649"/>
            <a:ext cx="2287905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Safety &amp; Compliance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73800" y="5204936"/>
            <a:ext cx="7464981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Elevated safety risks, particularly in small-scale operations. Robust regulatory framework exists, but inconsistent enforcement creates compliance challenges.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8528" y="6131719"/>
            <a:ext cx="7926943" cy="1618059"/>
          </a:xfrm>
          <a:prstGeom prst="roundRect">
            <a:avLst>
              <a:gd name="adj" fmla="val 6781"/>
            </a:avLst>
          </a:prstGeom>
          <a:solidFill>
            <a:srgbClr val="FFFFFF"/>
          </a:solidFill>
          <a:ln w="22860">
            <a:solidFill>
              <a:srgbClr val="84482D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85668" y="6131719"/>
            <a:ext cx="91440" cy="1618059"/>
          </a:xfrm>
          <a:prstGeom prst="roundRect">
            <a:avLst>
              <a:gd name="adj" fmla="val 285245"/>
            </a:avLst>
          </a:prstGeom>
          <a:solidFill>
            <a:srgbClr val="84482D"/>
          </a:solidFill>
          <a:ln/>
        </p:spPr>
      </p:sp>
      <p:sp>
        <p:nvSpPr>
          <p:cNvPr id="18" name="Text 15"/>
          <p:cNvSpPr/>
          <p:nvPr/>
        </p:nvSpPr>
        <p:spPr>
          <a:xfrm>
            <a:off x="873800" y="6328410"/>
            <a:ext cx="253746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Environmental Pressures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873800" y="6718697"/>
            <a:ext cx="7464981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Deforestation, soil degradation, and water pollution demand urgent attention. Companies face increasing pressure to meet environmental and local content regulations.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375" y="409694"/>
            <a:ext cx="4864656" cy="490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H.B. Fuller Solution Portfolio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21375" y="1197650"/>
            <a:ext cx="1358765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industrial solutions addressing critical mining challenges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5" y="1603415"/>
            <a:ext cx="1889165" cy="1889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1375" y="3678793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Industrial Adhesives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21375" y="4013121"/>
            <a:ext cx="3257193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downtime and extend asset life through advanced bonding solutions for equipment wear and conveyor belt repair.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781" y="1603415"/>
            <a:ext cx="1889165" cy="18891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4781" y="3678793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Sealants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3964781" y="4013121"/>
            <a:ext cx="3257312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 leaks and improve safety with high-performance sealing solutions for pipelines and critical equipment.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307" y="1603415"/>
            <a:ext cx="1889165" cy="18891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08307" y="3678793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Epoxies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408307" y="4013121"/>
            <a:ext cx="3257193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maintenance costs through structural repair and bonding solutions designed for extreme conditions.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1713" y="1603415"/>
            <a:ext cx="1889165" cy="18891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51713" y="3678793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Protective Coatings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0851713" y="4013121"/>
            <a:ext cx="3257312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compliance and reduce asset loss by protecting against corrosion and environmental exposure.</a:t>
            </a:r>
            <a:endParaRPr lang="en-US" sz="11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375" y="5025747"/>
            <a:ext cx="1889165" cy="188916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1375" y="7101126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Specialty Chemicals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521375" y="7435453"/>
            <a:ext cx="3257193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efficiency and reduce waste in ore processing and equipment cleaning operations.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705" y="393859"/>
            <a:ext cx="3943231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Measurable Client Value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499705" y="1206103"/>
            <a:ext cx="5243274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H.B. Fuller solutions deliver quantifiable ROI through reduced operational costs, extended asset lifecycles, and improved safety compliance.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99705" y="1791295"/>
            <a:ext cx="5243274" cy="685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technical support includes tailored demonstrations, implementation consulting, and ongoing training to ensure optimal performance in demanding mining environments.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186017" y="2166104"/>
            <a:ext cx="175605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20-30%</a:t>
            </a:r>
            <a:endParaRPr lang="en-US" sz="2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74" y="1273850"/>
            <a:ext cx="2141577" cy="21415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124819" y="3593783"/>
            <a:ext cx="187856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Downtime Reduction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098977" y="3971330"/>
            <a:ext cx="3930372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 production losses through preventive maintenance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11294745" y="2166104"/>
            <a:ext cx="175605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15-25%</a:t>
            </a:r>
            <a:endParaRPr lang="en-US" sz="28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102" y="1273850"/>
            <a:ext cx="2141577" cy="214157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233666" y="3593783"/>
            <a:ext cx="187856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Maintenance Savings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0207704" y="3971330"/>
            <a:ext cx="3930491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recurring costs with durable solutions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9240322" y="5641419"/>
            <a:ext cx="175605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20-40%</a:t>
            </a:r>
            <a:endParaRPr lang="en-US" sz="28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678" y="4749165"/>
            <a:ext cx="2141577" cy="214157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179243" y="7069098"/>
            <a:ext cx="187856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Asset Life Extension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8153281" y="7446645"/>
            <a:ext cx="3930491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Maximize equipment investment value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78875"/>
            <a:ext cx="59237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Client Segments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24852"/>
            <a:ext cx="437126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3707963"/>
            <a:ext cx="29273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Large Mining Operators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4884" y="4194096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 targets: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Eramet Comilog, Nouvelle Gabon Mining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74884" y="5017413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Decision-makers: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Procurement, Operations, Maintenance Directors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74884" y="5840730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High-volume contracts, strategic partnerships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70" y="2624852"/>
            <a:ext cx="4371261" cy="8665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46144" y="3707963"/>
            <a:ext cx="31134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Medium-Sized Operators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346144" y="4194096"/>
            <a:ext cx="39381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Banio Potash, MOIL, Menar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346144" y="4670703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Decision-makers: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Procurement, Maintenance Managers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346144" y="5494020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Growing operations, expansion projects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30" y="2624852"/>
            <a:ext cx="4371261" cy="8665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17405" y="37079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Service Providers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717405" y="4194096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Equipment suppliers, logistics, contractors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9717405" y="5017413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Decision-makers: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Procurement, Operations Teams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9717405" y="5840730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Recurring supply agreements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975" y="759976"/>
            <a:ext cx="6832640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Competitive Differentiation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49975" y="2000369"/>
            <a:ext cx="3383280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Competition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749975" y="2664262"/>
            <a:ext cx="3560683" cy="1741765"/>
          </a:xfrm>
          <a:prstGeom prst="roundRect">
            <a:avLst>
              <a:gd name="adj" fmla="val 18454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4648" y="2908935"/>
            <a:ext cx="305407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Local &amp; Regional Players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4648" y="3475553"/>
            <a:ext cx="30713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Strengths: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Local presence, competitive pricing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9975" y="4620220"/>
            <a:ext cx="3560683" cy="2094190"/>
          </a:xfrm>
          <a:prstGeom prst="roundRect">
            <a:avLst>
              <a:gd name="adj" fmla="val 1534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94648" y="4864894"/>
            <a:ext cx="3071336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International Competitors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94648" y="5783937"/>
            <a:ext cx="30713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Strengths: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Global scale, established reputation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40962" y="2000369"/>
            <a:ext cx="3383280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H.B. Fuller Advantages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4840962" y="2637473"/>
            <a:ext cx="356068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expertise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local technical support capabilities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40962" y="3398163"/>
            <a:ext cx="356068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Customized solutions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tailored to mining-specific challenges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40962" y="4501753"/>
            <a:ext cx="356068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Superior durability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performance in extreme conditions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40962" y="5605343"/>
            <a:ext cx="356068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training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implementation consulting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840962" y="6366034"/>
            <a:ext cx="356068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Compliance support</a:t>
            </a: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environmental and safety standards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868</Words>
  <Application>Microsoft Office PowerPoint</Application>
  <PresentationFormat>Custom</PresentationFormat>
  <Paragraphs>142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Barlow Bold</vt:lpstr>
      <vt:lpstr>Barlow Light</vt:lpstr>
      <vt:lpstr>Montserrat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Mavie ADZABA EMVO</cp:lastModifiedBy>
  <cp:revision>2</cp:revision>
  <dcterms:created xsi:type="dcterms:W3CDTF">2025-12-09T15:42:22Z</dcterms:created>
  <dcterms:modified xsi:type="dcterms:W3CDTF">2025-12-09T15:49:44Z</dcterms:modified>
</cp:coreProperties>
</file>